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91" r:id="rId4"/>
    <p:sldId id="292" r:id="rId5"/>
    <p:sldId id="293" r:id="rId6"/>
    <p:sldId id="296" r:id="rId7"/>
    <p:sldId id="297" r:id="rId8"/>
    <p:sldId id="295" r:id="rId9"/>
    <p:sldId id="27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4" pos="7446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7355" userDrawn="1">
          <p15:clr>
            <a:srgbClr val="A4A3A4"/>
          </p15:clr>
        </p15:guide>
        <p15:guide id="9" pos="325" userDrawn="1">
          <p15:clr>
            <a:srgbClr val="A4A3A4"/>
          </p15:clr>
        </p15:guide>
        <p15:guide id="10" orient="horz" pos="32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EFD1E1-E9D2-F42E-42DE-4808C2055AC5}" name="강식" initials="강" userId="S::shinpro@papatafactory.onmicrosoft.com::16416883-1536-4448-9861-9be3c07201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74D"/>
    <a:srgbClr val="4285F4"/>
    <a:srgbClr val="F6F6F6"/>
    <a:srgbClr val="251D5C"/>
    <a:srgbClr val="18087A"/>
    <a:srgbClr val="85EDEB"/>
    <a:srgbClr val="E8F5E9"/>
    <a:srgbClr val="FFF3E0"/>
    <a:srgbClr val="E3F2F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0" autoAdjust="0"/>
    <p:restoredTop sz="93132" autoAdjust="0"/>
  </p:normalViewPr>
  <p:slideViewPr>
    <p:cSldViewPr snapToGrid="0">
      <p:cViewPr varScale="1">
        <p:scale>
          <a:sx n="72" d="100"/>
          <a:sy n="72" d="100"/>
        </p:scale>
        <p:origin x="768" y="60"/>
      </p:cViewPr>
      <p:guideLst>
        <p:guide orient="horz" pos="232"/>
        <p:guide pos="234"/>
        <p:guide pos="7446"/>
        <p:guide orient="horz" pos="4088"/>
        <p:guide orient="horz" pos="3997"/>
        <p:guide pos="7355"/>
        <p:guide pos="325"/>
        <p:guide orient="horz" pos="3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E0978-4868-4A04-8E22-083071C820E5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15F6B-09C0-4E67-B375-2DE17F9B2B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055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BD364-9C50-6DAF-5064-A994D3DEF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21A998-A286-3D7B-6780-8C76316DE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788C8-964B-1376-952C-D6C4D5AB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FA21C-2900-F1B9-78B8-F7A8BADC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9DC9B-86B6-A63C-0924-985E5AC1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4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4A95C-B997-A66E-0A87-99B1C967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DB7D7C-C0E7-63F5-E1C9-B192273AB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45B276-1C24-F5D4-3FCD-12A817EDF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99D0D0-CFAC-6217-727A-9798E337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E74D7-BD68-3F04-3389-CBCBB1F3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21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CEEC02-2C8B-C4F6-6C34-039561A60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C3E775-8E67-125F-E1EB-CF937CC86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490ED2-F7F9-DE4D-9508-1F3FCE7FA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69825-CBCF-2F96-06FD-E2E45EC1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D3CA6-C9E2-A4F2-C18B-A0F8DE32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0B5ED-4790-0DBF-43D5-9C580DF36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684AB-7892-9EC5-489D-DACAF0F2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FA4B4-80F5-5AC4-2A74-9460D714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2D387B-A32C-CAD1-F4B7-5B2A5979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물결 디지털 패턴">
            <a:extLst>
              <a:ext uri="{FF2B5EF4-FFF2-40B4-BE49-F238E27FC236}">
                <a16:creationId xmlns:a16="http://schemas.microsoft.com/office/drawing/2014/main" id="{935A7420-B438-A974-E365-D5397CFD5D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4" b="69647"/>
          <a:stretch/>
        </p:blipFill>
        <p:spPr>
          <a:xfrm>
            <a:off x="0" y="0"/>
            <a:ext cx="12191998" cy="9343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DFC7EF-454F-9998-36A2-C64C5BCB55F5}"/>
              </a:ext>
            </a:extLst>
          </p:cNvPr>
          <p:cNvSpPr/>
          <p:nvPr userDrawn="1"/>
        </p:nvSpPr>
        <p:spPr>
          <a:xfrm>
            <a:off x="-1" y="-1"/>
            <a:ext cx="12191997" cy="934333"/>
          </a:xfrm>
          <a:prstGeom prst="rect">
            <a:avLst/>
          </a:prstGeom>
          <a:gradFill>
            <a:gsLst>
              <a:gs pos="30000">
                <a:srgbClr val="0F054C"/>
              </a:gs>
              <a:gs pos="100000">
                <a:srgbClr val="1E1565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72FF1-F6DF-B062-C6A3-B5AB2140C199}"/>
              </a:ext>
            </a:extLst>
          </p:cNvPr>
          <p:cNvSpPr txBox="1"/>
          <p:nvPr userDrawn="1"/>
        </p:nvSpPr>
        <p:spPr>
          <a:xfrm>
            <a:off x="371475" y="205563"/>
            <a:ext cx="867225" cy="16158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ko-KR" sz="1050" spc="-50" dirty="0">
                <a:solidFill>
                  <a:schemeClr val="bg1">
                    <a:alpha val="6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2025</a:t>
            </a:r>
            <a:r>
              <a:rPr lang="ko-KR" altLang="en-US" sz="1050" spc="-50" dirty="0">
                <a:solidFill>
                  <a:schemeClr val="bg1">
                    <a:alpha val="6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사업보고</a:t>
            </a:r>
            <a:endParaRPr lang="en-US" altLang="ko-KR" sz="1050" spc="-50" dirty="0">
              <a:solidFill>
                <a:schemeClr val="bg1">
                  <a:alpha val="6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1" name="그림 10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CDAEC274-0D4C-3F9A-0DF7-1B5EE5F7FA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50" y="406035"/>
            <a:ext cx="1687293" cy="2308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4CEC16-67F6-948E-8F6A-7E8F533D0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64" y="365126"/>
            <a:ext cx="9765128" cy="427272"/>
          </a:xfrm>
        </p:spPr>
        <p:txBody>
          <a:bodyPr>
            <a:normAutofit/>
          </a:bodyPr>
          <a:lstStyle>
            <a:lvl1pPr>
              <a:defRPr sz="2200" b="1" i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847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7665E-A864-C89B-7F8C-519343AD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984F84-5C6B-27F9-911D-892303697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3A32C-8126-4375-7751-BD579405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9F13AD-9BD0-18A7-3B42-EBF1D4FC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494F69-1661-8FAD-17E3-D68F94D2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9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물결 디지털 패턴">
            <a:extLst>
              <a:ext uri="{FF2B5EF4-FFF2-40B4-BE49-F238E27FC236}">
                <a16:creationId xmlns:a16="http://schemas.microsoft.com/office/drawing/2014/main" id="{5B0E71D8-15D0-EC35-82BA-6A9F4BFF3D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4" b="69647"/>
          <a:stretch/>
        </p:blipFill>
        <p:spPr>
          <a:xfrm>
            <a:off x="0" y="0"/>
            <a:ext cx="12191998" cy="18320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28434A-180D-0D4E-62CF-002499CEF19E}"/>
              </a:ext>
            </a:extLst>
          </p:cNvPr>
          <p:cNvSpPr/>
          <p:nvPr userDrawn="1"/>
        </p:nvSpPr>
        <p:spPr>
          <a:xfrm>
            <a:off x="-1" y="-1"/>
            <a:ext cx="12191997" cy="1832067"/>
          </a:xfrm>
          <a:prstGeom prst="rect">
            <a:avLst/>
          </a:prstGeom>
          <a:gradFill>
            <a:gsLst>
              <a:gs pos="30000">
                <a:srgbClr val="0F054C"/>
              </a:gs>
              <a:gs pos="100000">
                <a:srgbClr val="1E1565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C5EF5BA-5C15-F1EB-B0CB-24250A085042}"/>
              </a:ext>
            </a:extLst>
          </p:cNvPr>
          <p:cNvCxnSpPr>
            <a:cxnSpLocks/>
          </p:cNvCxnSpPr>
          <p:nvPr userDrawn="1"/>
        </p:nvCxnSpPr>
        <p:spPr>
          <a:xfrm>
            <a:off x="388938" y="940579"/>
            <a:ext cx="1141412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42CA6B80-5B46-BB44-82F7-200B68DB39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50" y="406035"/>
            <a:ext cx="1687293" cy="23089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70424-C8E8-5349-C910-595765A23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B1F11B-187C-AD2C-B84C-30A0B0134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309633-76AD-A24D-2A93-DA7E696B6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00EF98-F31B-ECCB-B4F3-17909A3F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7EF178-F837-79CA-7C23-D7D03984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F0636-B40A-19F3-8924-134DCC5BC817}"/>
              </a:ext>
            </a:extLst>
          </p:cNvPr>
          <p:cNvSpPr txBox="1"/>
          <p:nvPr userDrawn="1"/>
        </p:nvSpPr>
        <p:spPr>
          <a:xfrm>
            <a:off x="371475" y="205563"/>
            <a:ext cx="867225" cy="16158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ko-KR" sz="1050" spc="-50" dirty="0">
                <a:solidFill>
                  <a:schemeClr val="bg1">
                    <a:alpha val="6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2025</a:t>
            </a:r>
            <a:r>
              <a:rPr lang="ko-KR" altLang="en-US" sz="1050" spc="-50" dirty="0">
                <a:solidFill>
                  <a:schemeClr val="bg1">
                    <a:alpha val="6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사업보고</a:t>
            </a:r>
            <a:endParaRPr lang="en-US" altLang="ko-KR" sz="1050" spc="-50" dirty="0">
              <a:solidFill>
                <a:schemeClr val="bg1">
                  <a:alpha val="6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A126987-511A-8B9B-3723-FD7CDB4A80D5}"/>
              </a:ext>
            </a:extLst>
          </p:cNvPr>
          <p:cNvSpPr txBox="1">
            <a:spLocks/>
          </p:cNvSpPr>
          <p:nvPr userDrawn="1"/>
        </p:nvSpPr>
        <p:spPr>
          <a:xfrm>
            <a:off x="302064" y="365126"/>
            <a:ext cx="9765128" cy="427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200" b="1" i="0" kern="120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49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FE5EB-1819-9250-4298-07F8A999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522A3-1E36-0C4E-58E2-21590F0A3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807AC5-D4EC-954F-561D-446FE522E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431C17-5FF1-315F-8E75-A0B721FEB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9F3528-D92D-DEAE-3A95-67C528B04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C65C33-65D3-B145-18BB-9111D2AC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F54B6B-6116-70DE-47F0-0770C4A2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4C62A3-AD9A-C1DE-F8A4-2792D8DB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5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099B-8980-B3EA-C7D3-F55DDE63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224FBB-05E3-AC3A-A7EE-FC8ACE2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663BCF-E83A-3901-3774-09B711D7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075A2B-4E22-AB5E-E389-4D400FCE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20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34BE87-677F-EDC5-126C-C0068CE8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5FB97F-89AA-2207-6CEA-000409FE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304524-7F20-1047-FF46-DB30C5F1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92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8FD23-17CE-47F7-E822-431E5864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E17C3-179B-5D70-3375-EE98F2B2A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3C0208-5D04-EE7D-4CD9-5BD0C7A85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2CCEC5-F5F6-786B-A131-026614D1E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E1B7E2-3522-4F44-BB71-C81BCD31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C05FA0-1414-A3CA-F26E-39FFB58B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1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551C7-971B-E1F4-EE33-62C905C0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DC571F-0FE5-6546-6536-16D49CCAD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8BB5D9-2164-372B-5E6F-2F02728A2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6B8DF-EA6D-D9EC-3AB2-74125AEF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FFBF61-955D-F4F3-EBED-50AB9991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6D88F7-F5D7-1246-00DA-1AC0259E3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6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4FF994-7891-29A9-C72B-EA9D45D7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FF809E-CA66-4B08-8982-552329E48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A7E871-F2B6-B98E-1333-686DEA705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394B2-ACBF-4E11-8B65-D7800B054550}" type="datetimeFigureOut">
              <a:rPr lang="ko-KR" altLang="en-US" smtClean="0"/>
              <a:pPr/>
              <a:t>2025-08-01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BB8DD-51F8-4E4D-7220-CE05F36C7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C4E3E8-F794-F5ED-765E-D6E1415D8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33B878-1C3D-4FA1-928D-60D03B215F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1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11.jpe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연결된 유선 프레임 선과 점">
            <a:extLst>
              <a:ext uri="{FF2B5EF4-FFF2-40B4-BE49-F238E27FC236}">
                <a16:creationId xmlns:a16="http://schemas.microsoft.com/office/drawing/2014/main" id="{E001F2E3-796B-C500-C4D8-17AD6F889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C2B492-2E70-9226-A1D4-EFA77B4D4D25}"/>
              </a:ext>
            </a:extLst>
          </p:cNvPr>
          <p:cNvSpPr/>
          <p:nvPr/>
        </p:nvSpPr>
        <p:spPr>
          <a:xfrm>
            <a:off x="-9332" y="8618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130953">
                  <a:alpha val="95000"/>
                </a:srgbClr>
              </a:gs>
              <a:gs pos="0">
                <a:srgbClr val="0F054C"/>
              </a:gs>
              <a:gs pos="100000">
                <a:srgbClr val="1E1565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85C0E-0D18-CDAE-C640-F1CD191AB066}"/>
              </a:ext>
            </a:extLst>
          </p:cNvPr>
          <p:cNvSpPr txBox="1"/>
          <p:nvPr/>
        </p:nvSpPr>
        <p:spPr>
          <a:xfrm>
            <a:off x="833048" y="2234106"/>
            <a:ext cx="1006557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3600" b="1" spc="-50" dirty="0" smtClean="0">
                <a:solidFill>
                  <a:srgbClr val="85EDEB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STUDY</a:t>
            </a:r>
          </a:p>
          <a:p>
            <a:r>
              <a:rPr lang="en-US" altLang="ko-KR" sz="3600" b="1" spc="-5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UDA </a:t>
            </a:r>
            <a:r>
              <a:rPr lang="ko-KR" altLang="en-US" sz="3600" b="1" spc="-5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 관리 </a:t>
            </a:r>
            <a:r>
              <a:rPr lang="en-US" altLang="ko-KR" sz="3600" b="1" spc="-5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en-US" altLang="ko-KR" sz="3600" b="1" spc="-50" dirty="0" err="1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Springboot</a:t>
            </a:r>
            <a:r>
              <a:rPr lang="en-US" altLang="ko-KR" sz="3600" b="1" spc="-5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React, </a:t>
            </a:r>
            <a:r>
              <a:rPr lang="en-US" altLang="ko-KR" sz="3600" b="1" spc="-50" dirty="0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W</a:t>
            </a:r>
            <a:r>
              <a:rPr lang="en-US" altLang="ko-KR" sz="3600" b="1" spc="-50" dirty="0" err="1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ijmo</a:t>
            </a:r>
            <a:r>
              <a:rPr lang="en-US" altLang="ko-KR" sz="3600" b="1" spc="-5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Grid)</a:t>
            </a:r>
            <a:r>
              <a:rPr lang="ko-KR" altLang="en-US" sz="3600" b="1" spc="-50" dirty="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3600" b="1" spc="-5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B88F7C-8E16-028C-2004-04A85456EFE7}"/>
              </a:ext>
            </a:extLst>
          </p:cNvPr>
          <p:cNvSpPr txBox="1"/>
          <p:nvPr/>
        </p:nvSpPr>
        <p:spPr>
          <a:xfrm>
            <a:off x="833048" y="598486"/>
            <a:ext cx="1334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>
                    <a:alpha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Happy &amp; Vibrant E1</a:t>
            </a:r>
            <a:endParaRPr lang="ko-KR" altLang="en-US" sz="1050" dirty="0">
              <a:solidFill>
                <a:schemeClr val="bg1">
                  <a:alpha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24907D-EADA-1D2C-4E5A-426BE1508021}"/>
              </a:ext>
            </a:extLst>
          </p:cNvPr>
          <p:cNvSpPr txBox="1"/>
          <p:nvPr/>
        </p:nvSpPr>
        <p:spPr>
          <a:xfrm>
            <a:off x="833048" y="1922122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The leading company in digital transformation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7054214-9620-EEE8-1D85-818EFB762434}"/>
              </a:ext>
            </a:extLst>
          </p:cNvPr>
          <p:cNvCxnSpPr>
            <a:cxnSpLocks/>
          </p:cNvCxnSpPr>
          <p:nvPr/>
        </p:nvCxnSpPr>
        <p:spPr>
          <a:xfrm>
            <a:off x="934222" y="3521597"/>
            <a:ext cx="10469314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41CB9366-36BB-C919-690B-B754909CB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8" y="5823683"/>
            <a:ext cx="2131710" cy="291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71D677-15F2-FEB5-4138-118335DAA1B0}"/>
              </a:ext>
            </a:extLst>
          </p:cNvPr>
          <p:cNvSpPr txBox="1"/>
          <p:nvPr/>
        </p:nvSpPr>
        <p:spPr>
          <a:xfrm>
            <a:off x="9054572" y="3812250"/>
            <a:ext cx="1960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spc="-50" dirty="0" smtClean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BS</a:t>
            </a:r>
            <a:r>
              <a:rPr lang="ko-KR" altLang="en-US" sz="1600" b="1" spc="-50" dirty="0" smtClean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본부 </a:t>
            </a:r>
            <a:r>
              <a:rPr lang="en-US" altLang="ko-KR" sz="1600" b="1" spc="-50" dirty="0" smtClean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BS3</a:t>
            </a:r>
            <a:r>
              <a:rPr lang="ko-KR" altLang="en-US" sz="1600" b="1" spc="-50" dirty="0" smtClean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팀 이민수</a:t>
            </a:r>
            <a:endParaRPr lang="en-US" altLang="ko-KR" sz="1600" b="1" spc="-5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14EDF-BF2D-30FF-97DD-AA85FB655B74}"/>
              </a:ext>
            </a:extLst>
          </p:cNvPr>
          <p:cNvSpPr txBox="1"/>
          <p:nvPr/>
        </p:nvSpPr>
        <p:spPr>
          <a:xfrm>
            <a:off x="10134997" y="419523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alpha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2025. </a:t>
            </a:r>
            <a:r>
              <a:rPr lang="en-US" altLang="ko-KR" sz="1400" dirty="0" smtClean="0">
                <a:solidFill>
                  <a:schemeClr val="bg1">
                    <a:alpha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08. 01</a:t>
            </a:r>
            <a:endParaRPr lang="ko-KR" altLang="en-US" sz="1400" dirty="0">
              <a:solidFill>
                <a:schemeClr val="bg1">
                  <a:alpha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4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물결 디지털 패턴">
            <a:extLst>
              <a:ext uri="{FF2B5EF4-FFF2-40B4-BE49-F238E27FC236}">
                <a16:creationId xmlns:a16="http://schemas.microsoft.com/office/drawing/2014/main" id="{736CFE69-074E-1E75-018C-D34F3B9981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30313"/>
          <a:stretch/>
        </p:blipFill>
        <p:spPr>
          <a:xfrm>
            <a:off x="0" y="-1"/>
            <a:ext cx="12191998" cy="68580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335BFD-E303-DFD4-4CA8-1A72FADD22D8}"/>
              </a:ext>
            </a:extLst>
          </p:cNvPr>
          <p:cNvSpPr/>
          <p:nvPr/>
        </p:nvSpPr>
        <p:spPr>
          <a:xfrm>
            <a:off x="-1" y="6979"/>
            <a:ext cx="12191999" cy="6858001"/>
          </a:xfrm>
          <a:prstGeom prst="rect">
            <a:avLst/>
          </a:prstGeom>
          <a:solidFill>
            <a:srgbClr val="0F05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EA475-EF6B-915C-9798-A9C9C31B3763}"/>
              </a:ext>
            </a:extLst>
          </p:cNvPr>
          <p:cNvSpPr txBox="1"/>
          <p:nvPr/>
        </p:nvSpPr>
        <p:spPr>
          <a:xfrm>
            <a:off x="302064" y="484598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000" b="1" i="0" spc="-50" dirty="0">
                <a:solidFill>
                  <a:schemeClr val="bg1"/>
                </a:solidFill>
                <a:effectLst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Agenda</a:t>
            </a:r>
            <a:endParaRPr lang="ko-KR" altLang="en-US" sz="2000" b="1" i="0" spc="-50" dirty="0">
              <a:solidFill>
                <a:schemeClr val="bg1"/>
              </a:solidFill>
              <a:effectLst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0D659-DC23-21AE-FB77-6C34CDF49F90}"/>
              </a:ext>
            </a:extLst>
          </p:cNvPr>
          <p:cNvSpPr txBox="1"/>
          <p:nvPr/>
        </p:nvSpPr>
        <p:spPr>
          <a:xfrm>
            <a:off x="371475" y="363819"/>
            <a:ext cx="1558119" cy="16158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ko-KR" altLang="en-US" sz="1050" dirty="0" err="1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lang="ko-KR" altLang="en-US" sz="1050" dirty="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 작업 계획</a:t>
            </a:r>
            <a:endParaRPr lang="ko-KR" altLang="en-US" sz="105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9CB9242-8C36-2560-5EE0-97F769007268}"/>
              </a:ext>
            </a:extLst>
          </p:cNvPr>
          <p:cNvCxnSpPr>
            <a:cxnSpLocks/>
          </p:cNvCxnSpPr>
          <p:nvPr/>
        </p:nvCxnSpPr>
        <p:spPr>
          <a:xfrm>
            <a:off x="388938" y="940579"/>
            <a:ext cx="11414125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186">
            <a:extLst>
              <a:ext uri="{FF2B5EF4-FFF2-40B4-BE49-F238E27FC236}">
                <a16:creationId xmlns:a16="http://schemas.microsoft.com/office/drawing/2014/main" id="{9A7C8B3D-9F14-9159-DF83-7989948E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410" y="6461532"/>
            <a:ext cx="279243" cy="276999"/>
          </a:xfrm>
        </p:spPr>
        <p:txBody>
          <a:bodyPr vert="horz" wrap="none" lIns="91440" tIns="45720" rIns="91440" bIns="45720" rtlCol="0" anchor="ctr">
            <a:spAutoFit/>
          </a:bodyPr>
          <a:lstStyle/>
          <a:p>
            <a:fld id="{C533B878-1C3D-4FA1-928D-60D03B215FC9}" type="slidenum">
              <a:rPr lang="ko-KR" altLang="en-US" spc="-5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/>
              <a:t>2</a:t>
            </a:fld>
            <a:endParaRPr lang="ko-KR" altLang="en-US" spc="-5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8659FA24-BB17-FA76-E45A-83E0D7D3C6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50" y="406035"/>
            <a:ext cx="1687293" cy="23089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604790" y="1874180"/>
            <a:ext cx="5560883" cy="2890669"/>
            <a:chOff x="2604790" y="1874180"/>
            <a:chExt cx="5560883" cy="289066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C7558B-49A8-76F1-1954-CAAA509ECC0C}"/>
                </a:ext>
              </a:extLst>
            </p:cNvPr>
            <p:cNvSpPr txBox="1"/>
            <p:nvPr/>
          </p:nvSpPr>
          <p:spPr>
            <a:xfrm>
              <a:off x="2604790" y="1874180"/>
              <a:ext cx="3284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1. </a:t>
              </a:r>
              <a:r>
                <a:rPr lang="ko-KR" altLang="en-US" sz="2400" b="1" spc="-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 개요</a:t>
              </a:r>
              <a:endParaRPr lang="ko-KR" altLang="en-US" sz="2400" b="1" spc="-50" dirty="0">
                <a:solidFill>
                  <a:schemeClr val="bg1">
                    <a:lumMod val="95000"/>
                  </a:schemeClr>
                </a:solidFill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CEC058-00FB-F2E1-CDA5-59A3AB56E2CC}"/>
                </a:ext>
              </a:extLst>
            </p:cNvPr>
            <p:cNvSpPr txBox="1"/>
            <p:nvPr/>
          </p:nvSpPr>
          <p:spPr>
            <a:xfrm>
              <a:off x="2604790" y="2481431"/>
              <a:ext cx="5560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2. </a:t>
              </a:r>
              <a:r>
                <a:rPr lang="ko-KR" altLang="en-US" sz="2400" b="1" spc="-50" dirty="0" smtClean="0">
                  <a:solidFill>
                    <a:schemeClr val="bg1">
                      <a:lumMod val="95000"/>
                    </a:schemeClr>
                  </a:solidFill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기술 스택</a:t>
              </a:r>
              <a:endParaRPr lang="ko-KR" altLang="en-US" sz="2400" b="1" spc="-50" dirty="0">
                <a:solidFill>
                  <a:schemeClr val="bg1">
                    <a:lumMod val="95000"/>
                  </a:schemeClr>
                </a:solidFill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CEC058-00FB-F2E1-CDA5-59A3AB56E2CC}"/>
                </a:ext>
              </a:extLst>
            </p:cNvPr>
            <p:cNvSpPr txBox="1"/>
            <p:nvPr/>
          </p:nvSpPr>
          <p:spPr>
            <a:xfrm>
              <a:off x="2604790" y="3695933"/>
              <a:ext cx="3284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4. </a:t>
              </a:r>
              <a:r>
                <a:rPr lang="ko-KR" altLang="en-US" sz="2400" b="1" spc="-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구성도</a:t>
              </a:r>
              <a:endParaRPr lang="ko-KR" altLang="en-US" sz="2400" b="1" spc="-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CEC058-00FB-F2E1-CDA5-59A3AB56E2CC}"/>
                </a:ext>
              </a:extLst>
            </p:cNvPr>
            <p:cNvSpPr txBox="1"/>
            <p:nvPr/>
          </p:nvSpPr>
          <p:spPr>
            <a:xfrm>
              <a:off x="2604790" y="4303184"/>
              <a:ext cx="3284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2400" b="1" spc="-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2400" b="1" spc="-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화면 설계서</a:t>
              </a:r>
              <a:endParaRPr lang="ko-KR" altLang="en-US" sz="2400" b="1" spc="-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CEC058-00FB-F2E1-CDA5-59A3AB56E2CC}"/>
                </a:ext>
              </a:extLst>
            </p:cNvPr>
            <p:cNvSpPr txBox="1"/>
            <p:nvPr/>
          </p:nvSpPr>
          <p:spPr>
            <a:xfrm>
              <a:off x="2604790" y="3088682"/>
              <a:ext cx="3284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spc="-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en-US" altLang="ko-KR" sz="2400" b="1" spc="-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DB </a:t>
              </a:r>
              <a:r>
                <a:rPr lang="ko-KR" altLang="en-US" sz="2400" b="1" spc="-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설계</a:t>
              </a:r>
              <a:endParaRPr lang="ko-KR" altLang="en-US" sz="2400" b="1" spc="-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6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F252074-C0F9-C368-A376-A41EA934C6CC}"/>
              </a:ext>
            </a:extLst>
          </p:cNvPr>
          <p:cNvGrpSpPr/>
          <p:nvPr/>
        </p:nvGrpSpPr>
        <p:grpSpPr>
          <a:xfrm>
            <a:off x="8069" y="1042963"/>
            <a:ext cx="12192002" cy="5923668"/>
            <a:chOff x="-2" y="934332"/>
            <a:chExt cx="12192002" cy="5923668"/>
          </a:xfrm>
        </p:grpSpPr>
        <p:pic>
          <p:nvPicPr>
            <p:cNvPr id="134" name="그림 133" descr="높이가 다른 흰색 육각형">
              <a:extLst>
                <a:ext uri="{FF2B5EF4-FFF2-40B4-BE49-F238E27FC236}">
                  <a16:creationId xmlns:a16="http://schemas.microsoft.com/office/drawing/2014/main" id="{D3B9803F-F3BF-6085-A782-4DCD9F661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0" b="16880"/>
            <a:stretch/>
          </p:blipFill>
          <p:spPr>
            <a:xfrm>
              <a:off x="-2" y="1816570"/>
              <a:ext cx="12191998" cy="5041430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D0BD0FF-421C-C63F-C098-566736243024}"/>
                </a:ext>
              </a:extLst>
            </p:cNvPr>
            <p:cNvSpPr/>
            <p:nvPr/>
          </p:nvSpPr>
          <p:spPr>
            <a:xfrm>
              <a:off x="0" y="934332"/>
              <a:ext cx="12192000" cy="592366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" name="그림 193" descr="물결 디지털 패턴">
            <a:extLst>
              <a:ext uri="{FF2B5EF4-FFF2-40B4-BE49-F238E27FC236}">
                <a16:creationId xmlns:a16="http://schemas.microsoft.com/office/drawing/2014/main" id="{F09CF0E0-A4FE-3C5A-DCBD-4C0533207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4" b="69647"/>
          <a:stretch/>
        </p:blipFill>
        <p:spPr>
          <a:xfrm>
            <a:off x="0" y="0"/>
            <a:ext cx="12191998" cy="934332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54289B9-94A6-4439-BC8B-FCBF64AAEAD6}"/>
              </a:ext>
            </a:extLst>
          </p:cNvPr>
          <p:cNvSpPr/>
          <p:nvPr/>
        </p:nvSpPr>
        <p:spPr>
          <a:xfrm>
            <a:off x="-1" y="-1"/>
            <a:ext cx="12191997" cy="934333"/>
          </a:xfrm>
          <a:prstGeom prst="rect">
            <a:avLst/>
          </a:prstGeom>
          <a:gradFill>
            <a:gsLst>
              <a:gs pos="30000">
                <a:srgbClr val="0F054C"/>
              </a:gs>
              <a:gs pos="100000">
                <a:srgbClr val="1E1565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EA475-EF6B-915C-9798-A9C9C31B3763}"/>
              </a:ext>
            </a:extLst>
          </p:cNvPr>
          <p:cNvSpPr txBox="1"/>
          <p:nvPr/>
        </p:nvSpPr>
        <p:spPr>
          <a:xfrm>
            <a:off x="302064" y="361510"/>
            <a:ext cx="2249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spc="-50" dirty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개요</a:t>
            </a:r>
            <a:endParaRPr lang="ko-KR" altLang="en-US" sz="2200" b="1" spc="-50" dirty="0">
              <a:solidFill>
                <a:schemeClr val="bg1">
                  <a:lumMod val="95000"/>
                </a:schemeClr>
              </a:solidFill>
              <a:latin typeface="+mj-lt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2CD2-FB77-AA92-8172-612B58C9F801}"/>
              </a:ext>
            </a:extLst>
          </p:cNvPr>
          <p:cNvSpPr txBox="1"/>
          <p:nvPr/>
        </p:nvSpPr>
        <p:spPr>
          <a:xfrm>
            <a:off x="371475" y="205563"/>
            <a:ext cx="1558119" cy="3231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lang="ko-KR" altLang="en-US" sz="105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 작업 계획</a:t>
            </a:r>
          </a:p>
          <a:p>
            <a:endParaRPr lang="ko-KR" altLang="en-US" sz="1050" dirty="0">
              <a:solidFill>
                <a:schemeClr val="bg1"/>
              </a:solidFill>
              <a:latin typeface="+mj-lt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5F731F6C-9695-DCA3-2761-AE6479CCE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50" y="406035"/>
            <a:ext cx="1687293" cy="230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378BEC-CDAD-B040-A01D-E6B4FF65225B}"/>
              </a:ext>
            </a:extLst>
          </p:cNvPr>
          <p:cNvSpPr txBox="1"/>
          <p:nvPr/>
        </p:nvSpPr>
        <p:spPr>
          <a:xfrm>
            <a:off x="269690" y="1141217"/>
            <a:ext cx="1733145" cy="3631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 smtClean="0">
                <a:latin typeface="+mj-ea"/>
                <a:cs typeface="나눔바른고딕"/>
              </a:rPr>
              <a:t>1. </a:t>
            </a:r>
            <a:r>
              <a:rPr lang="ko-KR" altLang="en-US" sz="1600" b="1" dirty="0" smtClean="0">
                <a:latin typeface="+mj-ea"/>
                <a:cs typeface="나눔바른고딕"/>
              </a:rPr>
              <a:t>프로젝트 개요</a:t>
            </a:r>
            <a:endParaRPr lang="en-US" altLang="ko-KR" sz="1600" b="1" dirty="0">
              <a:latin typeface="+mj-ea"/>
              <a:cs typeface="나눔바른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78BEC-CDAD-B040-A01D-E6B4FF65225B}"/>
              </a:ext>
            </a:extLst>
          </p:cNvPr>
          <p:cNvSpPr txBox="1"/>
          <p:nvPr/>
        </p:nvSpPr>
        <p:spPr>
          <a:xfrm>
            <a:off x="371475" y="1536272"/>
            <a:ext cx="10744544" cy="83098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1200" dirty="0">
                <a:latin typeface="+mj-lt"/>
              </a:rPr>
              <a:t>이 프로젝트는 </a:t>
            </a:r>
            <a:r>
              <a:rPr lang="en-US" altLang="ko-KR" sz="1200" dirty="0">
                <a:latin typeface="+mj-lt"/>
              </a:rPr>
              <a:t>Spring Boot</a:t>
            </a:r>
            <a:r>
              <a:rPr lang="ko-KR" altLang="en-US" sz="1200" dirty="0">
                <a:latin typeface="+mj-lt"/>
              </a:rPr>
              <a:t>와 </a:t>
            </a:r>
            <a:r>
              <a:rPr lang="en-US" altLang="ko-KR" sz="1200" dirty="0">
                <a:latin typeface="+mj-lt"/>
              </a:rPr>
              <a:t>React</a:t>
            </a:r>
            <a:r>
              <a:rPr lang="ko-KR" altLang="en-US" sz="1200" dirty="0">
                <a:latin typeface="+mj-lt"/>
              </a:rPr>
              <a:t>를 기반으로 한 </a:t>
            </a:r>
            <a:r>
              <a:rPr lang="en-US" altLang="ko-KR" sz="1200" dirty="0" smtClean="0">
                <a:latin typeface="+mj-lt"/>
              </a:rPr>
              <a:t>UDA </a:t>
            </a:r>
            <a:r>
              <a:rPr lang="ko-KR" altLang="en-US" sz="1200" b="1" dirty="0" smtClean="0">
                <a:latin typeface="+mj-lt"/>
              </a:rPr>
              <a:t>시스템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>
                <a:latin typeface="+mj-lt"/>
              </a:rPr>
              <a:t>개발하여</a:t>
            </a:r>
            <a:r>
              <a:rPr lang="en-US" altLang="ko-KR" sz="1200" dirty="0">
                <a:latin typeface="+mj-lt"/>
              </a:rPr>
              <a:t>, </a:t>
            </a:r>
            <a:r>
              <a:rPr lang="en-US" altLang="ko-KR" sz="1200" dirty="0" smtClean="0">
                <a:latin typeface="+mj-lt"/>
              </a:rPr>
              <a:t>React</a:t>
            </a:r>
            <a:r>
              <a:rPr lang="ko-KR" altLang="en-US" sz="1200" dirty="0">
                <a:latin typeface="+mj-lt"/>
              </a:rPr>
              <a:t>에 대한 실무 경험을 쌓고</a:t>
            </a:r>
            <a:r>
              <a:rPr lang="en-US" altLang="ko-KR" sz="1200" dirty="0">
                <a:latin typeface="+mj-lt"/>
              </a:rPr>
              <a:t>, Spring Boot</a:t>
            </a:r>
            <a:r>
              <a:rPr lang="ko-KR" altLang="en-US" sz="1200" dirty="0">
                <a:latin typeface="+mj-lt"/>
              </a:rPr>
              <a:t>와의 통합 과정에서 </a:t>
            </a:r>
            <a:r>
              <a:rPr lang="ko-KR" altLang="en-US" sz="1200" dirty="0" err="1" smtClean="0">
                <a:latin typeface="+mj-lt"/>
              </a:rPr>
              <a:t>백엔드와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>
                <a:latin typeface="+mj-lt"/>
              </a:rPr>
              <a:t>프론트엔드</a:t>
            </a:r>
            <a:r>
              <a:rPr lang="ko-KR" altLang="en-US" sz="1200" dirty="0">
                <a:latin typeface="+mj-lt"/>
              </a:rPr>
              <a:t> 간의 상호작용을 깊이 </a:t>
            </a:r>
            <a:r>
              <a:rPr lang="ko-KR" altLang="en-US" sz="1200" dirty="0" smtClean="0">
                <a:latin typeface="+mj-lt"/>
              </a:rPr>
              <a:t>이해하고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  <a:cs typeface="나눔바른고딕"/>
              </a:rPr>
              <a:t>React</a:t>
            </a:r>
            <a:r>
              <a:rPr lang="ko-KR" altLang="en-US" sz="1200" dirty="0" smtClean="0">
                <a:latin typeface="+mj-lt"/>
                <a:cs typeface="나눔바른고딕"/>
              </a:rPr>
              <a:t>에 대한 프로젝트 경험을 얻을 수 있습니다</a:t>
            </a:r>
            <a:r>
              <a:rPr lang="en-US" altLang="ko-KR" sz="1200" dirty="0" smtClean="0">
                <a:latin typeface="+mj-lt"/>
                <a:cs typeface="나눔바른고딕"/>
              </a:rPr>
              <a:t>.</a:t>
            </a:r>
            <a:endParaRPr lang="en-US" altLang="ko-KR" sz="1200" dirty="0">
              <a:latin typeface="+mj-lt"/>
              <a:cs typeface="나눔바른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78BEC-CDAD-B040-A01D-E6B4FF65225B}"/>
              </a:ext>
            </a:extLst>
          </p:cNvPr>
          <p:cNvSpPr txBox="1"/>
          <p:nvPr/>
        </p:nvSpPr>
        <p:spPr>
          <a:xfrm>
            <a:off x="371475" y="3211623"/>
            <a:ext cx="2348698" cy="2954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b="1" dirty="0" err="1" smtClean="0">
                <a:latin typeface="+mj-lt"/>
                <a:cs typeface="나눔바른고딕"/>
              </a:rPr>
              <a:t>학습기간</a:t>
            </a:r>
            <a:r>
              <a:rPr lang="ko-KR" altLang="en-US" sz="1200" b="1" dirty="0" smtClean="0">
                <a:latin typeface="+mj-lt"/>
                <a:cs typeface="나눔바른고딕"/>
              </a:rPr>
              <a:t> </a:t>
            </a:r>
            <a:r>
              <a:rPr lang="en-US" altLang="ko-KR" sz="1200" b="1" dirty="0" smtClean="0">
                <a:latin typeface="+mj-lt"/>
                <a:cs typeface="나눔바른고딕"/>
              </a:rPr>
              <a:t>: 2025</a:t>
            </a:r>
            <a:r>
              <a:rPr lang="ko-KR" altLang="en-US" sz="1200" b="1" dirty="0" smtClean="0">
                <a:latin typeface="+mj-lt"/>
                <a:cs typeface="나눔바른고딕"/>
              </a:rPr>
              <a:t>년 </a:t>
            </a:r>
            <a:r>
              <a:rPr lang="en-US" altLang="ko-KR" sz="1200" b="1" dirty="0" smtClean="0">
                <a:latin typeface="+mj-lt"/>
                <a:cs typeface="나눔바른고딕"/>
              </a:rPr>
              <a:t>08</a:t>
            </a:r>
            <a:r>
              <a:rPr lang="ko-KR" altLang="en-US" sz="1200" b="1" dirty="0" smtClean="0">
                <a:latin typeface="+mj-lt"/>
                <a:cs typeface="나눔바른고딕"/>
              </a:rPr>
              <a:t>월</a:t>
            </a:r>
            <a:r>
              <a:rPr lang="en-US" altLang="ko-KR" sz="1200" b="1" dirty="0" smtClean="0">
                <a:latin typeface="+mj-lt"/>
                <a:cs typeface="나눔바른고딕"/>
              </a:rPr>
              <a:t>01</a:t>
            </a:r>
            <a:r>
              <a:rPr lang="ko-KR" altLang="en-US" sz="1200" b="1" dirty="0" smtClean="0">
                <a:latin typeface="+mj-lt"/>
                <a:cs typeface="나눔바른고딕"/>
              </a:rPr>
              <a:t>일 </a:t>
            </a:r>
            <a:r>
              <a:rPr lang="en-US" altLang="ko-KR" sz="1200" b="1" dirty="0" smtClean="0">
                <a:latin typeface="+mj-lt"/>
                <a:cs typeface="나눔바른고딕"/>
              </a:rPr>
              <a:t>~</a:t>
            </a:r>
            <a:endParaRPr lang="en-US" altLang="ko-KR" sz="1200" b="1" dirty="0">
              <a:latin typeface="+mj-lt"/>
              <a:cs typeface="나눔바른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78BEC-CDAD-B040-A01D-E6B4FF65225B}"/>
              </a:ext>
            </a:extLst>
          </p:cNvPr>
          <p:cNvSpPr txBox="1"/>
          <p:nvPr/>
        </p:nvSpPr>
        <p:spPr>
          <a:xfrm>
            <a:off x="371475" y="3650076"/>
            <a:ext cx="2691740" cy="295455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b="1" dirty="0" err="1" smtClean="0">
                <a:latin typeface="+mj-lt"/>
                <a:cs typeface="나눔바른고딕"/>
              </a:rPr>
              <a:t>참여인원</a:t>
            </a:r>
            <a:r>
              <a:rPr lang="ko-KR" altLang="en-US" sz="1200" b="1" dirty="0" smtClean="0">
                <a:latin typeface="+mj-lt"/>
                <a:cs typeface="나눔바른고딕"/>
              </a:rPr>
              <a:t> </a:t>
            </a:r>
            <a:r>
              <a:rPr lang="en-US" altLang="ko-KR" sz="1200" b="1" dirty="0" smtClean="0">
                <a:latin typeface="+mj-lt"/>
                <a:cs typeface="나눔바른고딕"/>
              </a:rPr>
              <a:t>: </a:t>
            </a:r>
            <a:r>
              <a:rPr lang="ko-KR" altLang="en-US" sz="1200" b="1" dirty="0" smtClean="0">
                <a:latin typeface="+mj-lt"/>
                <a:cs typeface="나눔바른고딕"/>
              </a:rPr>
              <a:t>이민수 프로</a:t>
            </a:r>
            <a:r>
              <a:rPr lang="en-US" altLang="ko-KR" sz="1200" b="1" dirty="0" smtClean="0">
                <a:latin typeface="+mj-lt"/>
                <a:cs typeface="나눔바른고딕"/>
              </a:rPr>
              <a:t>, </a:t>
            </a:r>
            <a:r>
              <a:rPr lang="ko-KR" altLang="en-US" sz="1200" b="1" dirty="0" smtClean="0">
                <a:latin typeface="+mj-lt"/>
                <a:cs typeface="나눔바른고딕"/>
              </a:rPr>
              <a:t>김정욱 프로</a:t>
            </a:r>
            <a:endParaRPr lang="en-US" altLang="ko-KR" sz="1200" b="1" dirty="0">
              <a:latin typeface="+mj-lt"/>
              <a:cs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244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BF252074-C0F9-C368-A376-A41EA934C6CC}"/>
              </a:ext>
            </a:extLst>
          </p:cNvPr>
          <p:cNvGrpSpPr/>
          <p:nvPr/>
        </p:nvGrpSpPr>
        <p:grpSpPr>
          <a:xfrm>
            <a:off x="-6" y="948344"/>
            <a:ext cx="12192002" cy="5923668"/>
            <a:chOff x="-2" y="934332"/>
            <a:chExt cx="12192002" cy="5923668"/>
          </a:xfrm>
        </p:grpSpPr>
        <p:pic>
          <p:nvPicPr>
            <p:cNvPr id="134" name="그림 133" descr="높이가 다른 흰색 육각형">
              <a:extLst>
                <a:ext uri="{FF2B5EF4-FFF2-40B4-BE49-F238E27FC236}">
                  <a16:creationId xmlns:a16="http://schemas.microsoft.com/office/drawing/2014/main" id="{D3B9803F-F3BF-6085-A782-4DCD9F661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0" b="16880"/>
            <a:stretch/>
          </p:blipFill>
          <p:spPr>
            <a:xfrm>
              <a:off x="-2" y="1816570"/>
              <a:ext cx="12191998" cy="5041430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D0BD0FF-421C-C63F-C098-566736243024}"/>
                </a:ext>
              </a:extLst>
            </p:cNvPr>
            <p:cNvSpPr/>
            <p:nvPr/>
          </p:nvSpPr>
          <p:spPr>
            <a:xfrm>
              <a:off x="0" y="934332"/>
              <a:ext cx="12192000" cy="592366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" name="그림 193" descr="물결 디지털 패턴">
            <a:extLst>
              <a:ext uri="{FF2B5EF4-FFF2-40B4-BE49-F238E27FC236}">
                <a16:creationId xmlns:a16="http://schemas.microsoft.com/office/drawing/2014/main" id="{F09CF0E0-A4FE-3C5A-DCBD-4C0533207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4" b="69647"/>
          <a:stretch/>
        </p:blipFill>
        <p:spPr>
          <a:xfrm>
            <a:off x="0" y="0"/>
            <a:ext cx="12191998" cy="934332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54289B9-94A6-4439-BC8B-FCBF64AAEAD6}"/>
              </a:ext>
            </a:extLst>
          </p:cNvPr>
          <p:cNvSpPr/>
          <p:nvPr/>
        </p:nvSpPr>
        <p:spPr>
          <a:xfrm>
            <a:off x="-1" y="-1"/>
            <a:ext cx="12191997" cy="934333"/>
          </a:xfrm>
          <a:prstGeom prst="rect">
            <a:avLst/>
          </a:prstGeom>
          <a:gradFill>
            <a:gsLst>
              <a:gs pos="30000">
                <a:srgbClr val="0F054C"/>
              </a:gs>
              <a:gs pos="100000">
                <a:srgbClr val="1E1565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EA475-EF6B-915C-9798-A9C9C31B3763}"/>
              </a:ext>
            </a:extLst>
          </p:cNvPr>
          <p:cNvSpPr txBox="1"/>
          <p:nvPr/>
        </p:nvSpPr>
        <p:spPr>
          <a:xfrm>
            <a:off x="302064" y="361510"/>
            <a:ext cx="169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spc="-50" dirty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r>
              <a:rPr lang="en-US" altLang="ko-KR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 </a:t>
            </a:r>
            <a:r>
              <a:rPr lang="ko-KR" altLang="en-US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기술 스택</a:t>
            </a:r>
            <a:endParaRPr lang="ko-KR" altLang="en-US" sz="2200" b="1" spc="-50" dirty="0">
              <a:solidFill>
                <a:schemeClr val="bg1">
                  <a:lumMod val="95000"/>
                </a:schemeClr>
              </a:solidFill>
              <a:latin typeface="+mj-lt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2CD2-FB77-AA92-8172-612B58C9F801}"/>
              </a:ext>
            </a:extLst>
          </p:cNvPr>
          <p:cNvSpPr txBox="1"/>
          <p:nvPr/>
        </p:nvSpPr>
        <p:spPr>
          <a:xfrm>
            <a:off x="371475" y="205563"/>
            <a:ext cx="1558119" cy="3231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lang="ko-KR" altLang="en-US" sz="105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 작업 계획</a:t>
            </a:r>
          </a:p>
          <a:p>
            <a:endParaRPr lang="ko-KR" altLang="en-US" sz="1050" dirty="0">
              <a:solidFill>
                <a:schemeClr val="bg1"/>
              </a:solidFill>
              <a:latin typeface="+mj-lt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5F731F6C-9695-DCA3-2761-AE6479CCE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50" y="406035"/>
            <a:ext cx="1687293" cy="230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378BEC-CDAD-B040-A01D-E6B4FF65225B}"/>
              </a:ext>
            </a:extLst>
          </p:cNvPr>
          <p:cNvSpPr txBox="1"/>
          <p:nvPr/>
        </p:nvSpPr>
        <p:spPr>
          <a:xfrm>
            <a:off x="269690" y="1141217"/>
            <a:ext cx="1322776" cy="3631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>
                <a:latin typeface="+mj-ea"/>
                <a:cs typeface="나눔바른고딕"/>
              </a:rPr>
              <a:t>2</a:t>
            </a:r>
            <a:r>
              <a:rPr lang="en-US" altLang="ko-KR" sz="1600" b="1" dirty="0" smtClean="0">
                <a:latin typeface="+mj-ea"/>
                <a:cs typeface="나눔바른고딕"/>
              </a:rPr>
              <a:t>. </a:t>
            </a:r>
            <a:r>
              <a:rPr lang="ko-KR" altLang="en-US" sz="1600" b="1" dirty="0" smtClean="0">
                <a:latin typeface="+mj-ea"/>
                <a:cs typeface="나눔바른고딕"/>
              </a:rPr>
              <a:t>기술 스택</a:t>
            </a:r>
            <a:endParaRPr lang="en-US" altLang="ko-KR" sz="1600" b="1" dirty="0">
              <a:latin typeface="+mj-ea"/>
              <a:cs typeface="나눔바른고딕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71475" y="2019426"/>
            <a:ext cx="5938239" cy="2677663"/>
            <a:chOff x="407432" y="3316482"/>
            <a:chExt cx="5938239" cy="2677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378BEC-CDAD-B040-A01D-E6B4FF65225B}"/>
                </a:ext>
              </a:extLst>
            </p:cNvPr>
            <p:cNvSpPr txBox="1"/>
            <p:nvPr/>
          </p:nvSpPr>
          <p:spPr>
            <a:xfrm>
              <a:off x="407432" y="3316482"/>
              <a:ext cx="914844" cy="2677646"/>
            </a:xfrm>
            <a:prstGeom prst="rect">
              <a:avLst/>
            </a:prstGeom>
            <a:noFill/>
          </p:spPr>
          <p:txBody>
            <a:bodyPr wrap="none" lIns="91429" tIns="45715" rIns="91429" bIns="45715" rtlCol="0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Backend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Java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Database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err="1" smtClean="0">
                  <a:latin typeface="+mj-ea"/>
                  <a:cs typeface="나눔바른고딕"/>
                </a:rPr>
                <a:t>FrontEnd</a:t>
              </a:r>
              <a:endParaRPr lang="en-US" altLang="ko-KR" sz="1200" b="1" dirty="0" smtClean="0">
                <a:latin typeface="+mj-ea"/>
                <a:cs typeface="나눔바른고딕"/>
              </a:endParaRP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Build Tool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Server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CI/CD</a:t>
              </a:r>
              <a:endParaRPr lang="en-US" altLang="ko-KR" sz="1200" b="1" dirty="0">
                <a:latin typeface="+mj-ea"/>
                <a:cs typeface="나눔바른고딕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378BEC-CDAD-B040-A01D-E6B4FF65225B}"/>
                </a:ext>
              </a:extLst>
            </p:cNvPr>
            <p:cNvSpPr txBox="1"/>
            <p:nvPr/>
          </p:nvSpPr>
          <p:spPr>
            <a:xfrm>
              <a:off x="1592466" y="3316499"/>
              <a:ext cx="4753205" cy="2677646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Spring Boot v3.4.7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17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 err="1" smtClean="0">
                  <a:latin typeface="+mj-ea"/>
                  <a:cs typeface="나눔바른고딕"/>
                </a:rPr>
                <a:t>Mysql</a:t>
              </a:r>
              <a:r>
                <a:rPr lang="en-US" altLang="ko-KR" sz="1200" b="1" dirty="0" smtClean="0">
                  <a:latin typeface="+mj-ea"/>
                  <a:cs typeface="나눔바른고딕"/>
                </a:rPr>
                <a:t> 8.0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React v18.2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Visual Studio Code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Ubuntu 24.04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200" b="1" dirty="0" err="1" smtClean="0">
                  <a:latin typeface="+mj-ea"/>
                  <a:cs typeface="나눔바른고딕"/>
                </a:rPr>
                <a:t>Git</a:t>
              </a:r>
              <a:r>
                <a:rPr lang="en-US" altLang="ko-KR" sz="1200" b="1" dirty="0" smtClean="0">
                  <a:latin typeface="+mj-ea"/>
                  <a:cs typeface="나눔바른고딕"/>
                </a:rPr>
                <a:t> / Jenkins / Docker / Docker Compose </a:t>
              </a:r>
              <a:endParaRPr lang="en-US" altLang="ko-KR" sz="1200" b="1" dirty="0">
                <a:latin typeface="+mj-ea"/>
                <a:cs typeface="나눔바른고딕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378BEC-CDAD-B040-A01D-E6B4FF65225B}"/>
                </a:ext>
              </a:extLst>
            </p:cNvPr>
            <p:cNvSpPr txBox="1"/>
            <p:nvPr/>
          </p:nvSpPr>
          <p:spPr>
            <a:xfrm>
              <a:off x="1359728" y="3316482"/>
              <a:ext cx="232734" cy="2677646"/>
            </a:xfrm>
            <a:prstGeom prst="rect">
              <a:avLst/>
            </a:prstGeom>
            <a:noFill/>
          </p:spPr>
          <p:txBody>
            <a:bodyPr wrap="none" lIns="91429" tIns="45715" rIns="91429" bIns="45715" rtlCol="0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|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|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|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|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|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|</a:t>
              </a:r>
            </a:p>
            <a:p>
              <a:pPr algn="r">
                <a:lnSpc>
                  <a:spcPct val="200000"/>
                </a:lnSpc>
              </a:pPr>
              <a:r>
                <a:rPr lang="en-US" altLang="ko-KR" sz="1200" b="1" dirty="0" smtClean="0">
                  <a:latin typeface="+mj-ea"/>
                  <a:cs typeface="나눔바른고딕"/>
                </a:rPr>
                <a:t>|</a:t>
              </a:r>
              <a:endParaRPr lang="en-US" altLang="ko-KR" sz="1200" b="1" dirty="0">
                <a:latin typeface="+mj-ea"/>
                <a:cs typeface="나눔바른고딕"/>
              </a:endParaRPr>
            </a:p>
          </p:txBody>
        </p:sp>
      </p:grpSp>
      <p:pic>
        <p:nvPicPr>
          <p:cNvPr id="5" name="Picture 2" descr="stackticon resul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40" y="2119998"/>
            <a:ext cx="6667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4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252074-C0F9-C368-A376-A41EA934C6CC}"/>
              </a:ext>
            </a:extLst>
          </p:cNvPr>
          <p:cNvGrpSpPr/>
          <p:nvPr/>
        </p:nvGrpSpPr>
        <p:grpSpPr>
          <a:xfrm>
            <a:off x="-6" y="948344"/>
            <a:ext cx="12192002" cy="5923668"/>
            <a:chOff x="-2" y="934332"/>
            <a:chExt cx="12192002" cy="5923668"/>
          </a:xfrm>
        </p:grpSpPr>
        <p:pic>
          <p:nvPicPr>
            <p:cNvPr id="14" name="그림 13" descr="높이가 다른 흰색 육각형">
              <a:extLst>
                <a:ext uri="{FF2B5EF4-FFF2-40B4-BE49-F238E27FC236}">
                  <a16:creationId xmlns:a16="http://schemas.microsoft.com/office/drawing/2014/main" id="{D3B9803F-F3BF-6085-A782-4DCD9F661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0" b="16880"/>
            <a:stretch/>
          </p:blipFill>
          <p:spPr>
            <a:xfrm>
              <a:off x="-2" y="1816570"/>
              <a:ext cx="12191998" cy="50414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0BD0FF-421C-C63F-C098-566736243024}"/>
                </a:ext>
              </a:extLst>
            </p:cNvPr>
            <p:cNvSpPr/>
            <p:nvPr/>
          </p:nvSpPr>
          <p:spPr>
            <a:xfrm>
              <a:off x="0" y="934332"/>
              <a:ext cx="12192000" cy="592366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" name="그림 193" descr="물결 디지털 패턴">
            <a:extLst>
              <a:ext uri="{FF2B5EF4-FFF2-40B4-BE49-F238E27FC236}">
                <a16:creationId xmlns:a16="http://schemas.microsoft.com/office/drawing/2014/main" id="{F09CF0E0-A4FE-3C5A-DCBD-4C0533207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4" b="69647"/>
          <a:stretch/>
        </p:blipFill>
        <p:spPr>
          <a:xfrm>
            <a:off x="0" y="0"/>
            <a:ext cx="12191998" cy="934332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54289B9-94A6-4439-BC8B-FCBF64AAEAD6}"/>
              </a:ext>
            </a:extLst>
          </p:cNvPr>
          <p:cNvSpPr/>
          <p:nvPr/>
        </p:nvSpPr>
        <p:spPr>
          <a:xfrm>
            <a:off x="-1" y="-1"/>
            <a:ext cx="12191997" cy="934333"/>
          </a:xfrm>
          <a:prstGeom prst="rect">
            <a:avLst/>
          </a:prstGeom>
          <a:gradFill>
            <a:gsLst>
              <a:gs pos="30000">
                <a:srgbClr val="0F054C"/>
              </a:gs>
              <a:gs pos="100000">
                <a:srgbClr val="1E1565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EA475-EF6B-915C-9798-A9C9C31B3763}"/>
              </a:ext>
            </a:extLst>
          </p:cNvPr>
          <p:cNvSpPr txBox="1"/>
          <p:nvPr/>
        </p:nvSpPr>
        <p:spPr>
          <a:xfrm>
            <a:off x="302064" y="361510"/>
            <a:ext cx="15231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DB </a:t>
            </a:r>
            <a:r>
              <a:rPr lang="ko-KR" altLang="en-US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설계</a:t>
            </a:r>
            <a:endParaRPr lang="ko-KR" altLang="en-US" sz="2200" b="1" spc="-50" dirty="0">
              <a:solidFill>
                <a:schemeClr val="bg1">
                  <a:lumMod val="95000"/>
                </a:schemeClr>
              </a:solidFill>
              <a:latin typeface="+mj-lt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2CD2-FB77-AA92-8172-612B58C9F801}"/>
              </a:ext>
            </a:extLst>
          </p:cNvPr>
          <p:cNvSpPr txBox="1"/>
          <p:nvPr/>
        </p:nvSpPr>
        <p:spPr>
          <a:xfrm>
            <a:off x="371475" y="205563"/>
            <a:ext cx="1558119" cy="3231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lang="ko-KR" altLang="en-US" sz="105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 작업 계획</a:t>
            </a:r>
          </a:p>
          <a:p>
            <a:endParaRPr lang="ko-KR" altLang="en-US" sz="1050" dirty="0">
              <a:solidFill>
                <a:schemeClr val="bg1"/>
              </a:solidFill>
              <a:latin typeface="+mj-lt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5F731F6C-9695-DCA3-2761-AE6479CCE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50" y="406035"/>
            <a:ext cx="1687293" cy="230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378BEC-CDAD-B040-A01D-E6B4FF65225B}"/>
              </a:ext>
            </a:extLst>
          </p:cNvPr>
          <p:cNvSpPr txBox="1"/>
          <p:nvPr/>
        </p:nvSpPr>
        <p:spPr>
          <a:xfrm>
            <a:off x="269690" y="1141217"/>
            <a:ext cx="1196139" cy="3631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>
                <a:latin typeface="+mj-ea"/>
                <a:cs typeface="나눔바른고딕"/>
              </a:rPr>
              <a:t>3</a:t>
            </a:r>
            <a:r>
              <a:rPr lang="en-US" altLang="ko-KR" sz="1600" b="1" dirty="0" smtClean="0">
                <a:latin typeface="+mj-ea"/>
                <a:cs typeface="나눔바른고딕"/>
              </a:rPr>
              <a:t>. DB </a:t>
            </a:r>
            <a:r>
              <a:rPr lang="ko-KR" altLang="en-US" sz="1600" b="1" dirty="0" smtClean="0">
                <a:latin typeface="+mj-ea"/>
                <a:cs typeface="나눔바른고딕"/>
              </a:rPr>
              <a:t>설계</a:t>
            </a:r>
            <a:endParaRPr lang="en-US" altLang="ko-KR" sz="1600" b="1" dirty="0">
              <a:latin typeface="+mj-ea"/>
              <a:cs typeface="나눔바른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1750609"/>
            <a:ext cx="734480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7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252074-C0F9-C368-A376-A41EA934C6CC}"/>
              </a:ext>
            </a:extLst>
          </p:cNvPr>
          <p:cNvGrpSpPr/>
          <p:nvPr/>
        </p:nvGrpSpPr>
        <p:grpSpPr>
          <a:xfrm>
            <a:off x="-8" y="948344"/>
            <a:ext cx="12192000" cy="5923668"/>
            <a:chOff x="-4" y="934332"/>
            <a:chExt cx="12192000" cy="5923668"/>
          </a:xfrm>
        </p:grpSpPr>
        <p:pic>
          <p:nvPicPr>
            <p:cNvPr id="14" name="그림 13" descr="높이가 다른 흰색 육각형">
              <a:extLst>
                <a:ext uri="{FF2B5EF4-FFF2-40B4-BE49-F238E27FC236}">
                  <a16:creationId xmlns:a16="http://schemas.microsoft.com/office/drawing/2014/main" id="{D3B9803F-F3BF-6085-A782-4DCD9F661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0" b="16880"/>
            <a:stretch/>
          </p:blipFill>
          <p:spPr>
            <a:xfrm>
              <a:off x="-2" y="1816570"/>
              <a:ext cx="12191998" cy="50414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0BD0FF-421C-C63F-C098-566736243024}"/>
                </a:ext>
              </a:extLst>
            </p:cNvPr>
            <p:cNvSpPr/>
            <p:nvPr/>
          </p:nvSpPr>
          <p:spPr>
            <a:xfrm>
              <a:off x="-4" y="934332"/>
              <a:ext cx="12192000" cy="592366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" name="그림 193" descr="물결 디지털 패턴">
            <a:extLst>
              <a:ext uri="{FF2B5EF4-FFF2-40B4-BE49-F238E27FC236}">
                <a16:creationId xmlns:a16="http://schemas.microsoft.com/office/drawing/2014/main" id="{F09CF0E0-A4FE-3C5A-DCBD-4C0533207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4" b="69647"/>
          <a:stretch/>
        </p:blipFill>
        <p:spPr>
          <a:xfrm>
            <a:off x="0" y="0"/>
            <a:ext cx="12191998" cy="934332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54289B9-94A6-4439-BC8B-FCBF64AAEAD6}"/>
              </a:ext>
            </a:extLst>
          </p:cNvPr>
          <p:cNvSpPr/>
          <p:nvPr/>
        </p:nvSpPr>
        <p:spPr>
          <a:xfrm>
            <a:off x="-1" y="-1"/>
            <a:ext cx="12191997" cy="934333"/>
          </a:xfrm>
          <a:prstGeom prst="rect">
            <a:avLst/>
          </a:prstGeom>
          <a:gradFill>
            <a:gsLst>
              <a:gs pos="30000">
                <a:srgbClr val="0F054C"/>
              </a:gs>
              <a:gs pos="100000">
                <a:srgbClr val="1E1565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EA475-EF6B-915C-9798-A9C9C31B3763}"/>
              </a:ext>
            </a:extLst>
          </p:cNvPr>
          <p:cNvSpPr txBox="1"/>
          <p:nvPr/>
        </p:nvSpPr>
        <p:spPr>
          <a:xfrm>
            <a:off x="302064" y="361510"/>
            <a:ext cx="1329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spc="-50" dirty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en-US" altLang="ko-KR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 </a:t>
            </a:r>
            <a:r>
              <a:rPr lang="ko-KR" altLang="en-US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구성도</a:t>
            </a:r>
            <a:endParaRPr lang="ko-KR" altLang="en-US" sz="2200" b="1" spc="-50" dirty="0">
              <a:solidFill>
                <a:schemeClr val="bg1">
                  <a:lumMod val="95000"/>
                </a:schemeClr>
              </a:solidFill>
              <a:latin typeface="+mj-lt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2CD2-FB77-AA92-8172-612B58C9F801}"/>
              </a:ext>
            </a:extLst>
          </p:cNvPr>
          <p:cNvSpPr txBox="1"/>
          <p:nvPr/>
        </p:nvSpPr>
        <p:spPr>
          <a:xfrm>
            <a:off x="371475" y="205563"/>
            <a:ext cx="1558119" cy="3231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ko-KR" altLang="en-US" sz="1050" dirty="0" err="1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lang="ko-KR" altLang="en-US" sz="1050" dirty="0" smtClean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05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작업 계획</a:t>
            </a:r>
          </a:p>
          <a:p>
            <a:endParaRPr lang="ko-KR" altLang="en-US" sz="1050" dirty="0">
              <a:solidFill>
                <a:schemeClr val="bg1"/>
              </a:solidFill>
              <a:latin typeface="+mj-lt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5F731F6C-9695-DCA3-2761-AE6479CCE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50" y="406035"/>
            <a:ext cx="1687293" cy="230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378BEC-CDAD-B040-A01D-E6B4FF65225B}"/>
              </a:ext>
            </a:extLst>
          </p:cNvPr>
          <p:cNvSpPr txBox="1"/>
          <p:nvPr/>
        </p:nvSpPr>
        <p:spPr>
          <a:xfrm>
            <a:off x="269690" y="1141217"/>
            <a:ext cx="1045457" cy="3631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 smtClean="0">
                <a:latin typeface="+mj-ea"/>
                <a:cs typeface="나눔바른고딕"/>
              </a:rPr>
              <a:t>4. </a:t>
            </a:r>
            <a:r>
              <a:rPr lang="ko-KR" altLang="en-US" sz="1600" b="1" dirty="0" smtClean="0">
                <a:latin typeface="+mj-ea"/>
                <a:cs typeface="나눔바른고딕"/>
              </a:rPr>
              <a:t>구성도</a:t>
            </a:r>
            <a:endParaRPr lang="en-US" altLang="ko-KR" sz="1600" b="1" dirty="0">
              <a:latin typeface="+mj-ea"/>
              <a:cs typeface="나눔바른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94" y="5411733"/>
            <a:ext cx="766764" cy="7667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74652" y="1925504"/>
            <a:ext cx="8761998" cy="3300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2" y="1645621"/>
            <a:ext cx="1178426" cy="9068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50" y="5411733"/>
            <a:ext cx="2080093" cy="766647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6" idx="3"/>
            <a:endCxn id="9" idx="1"/>
          </p:cNvCxnSpPr>
          <p:nvPr/>
        </p:nvCxnSpPr>
        <p:spPr>
          <a:xfrm flipV="1">
            <a:off x="2696358" y="5795057"/>
            <a:ext cx="1810892" cy="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40" y="3149582"/>
            <a:ext cx="950538" cy="9505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03" y="2522357"/>
            <a:ext cx="969617" cy="7277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03" y="4010524"/>
            <a:ext cx="919874" cy="819384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stCxn id="16" idx="3"/>
            <a:endCxn id="17" idx="1"/>
          </p:cNvCxnSpPr>
          <p:nvPr/>
        </p:nvCxnSpPr>
        <p:spPr>
          <a:xfrm flipV="1">
            <a:off x="2402378" y="2886244"/>
            <a:ext cx="712025" cy="73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8" idx="1"/>
          </p:cNvCxnSpPr>
          <p:nvPr/>
        </p:nvCxnSpPr>
        <p:spPr>
          <a:xfrm>
            <a:off x="2402378" y="3633454"/>
            <a:ext cx="712025" cy="786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172946" y="2940344"/>
            <a:ext cx="941457" cy="265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Maven Build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57754" y="3786109"/>
            <a:ext cx="941457" cy="265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Docker image Build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562936" y="5522693"/>
            <a:ext cx="2158835" cy="265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GitHub Repository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Push</a:t>
            </a:r>
          </a:p>
        </p:txBody>
      </p:sp>
      <p:cxnSp>
        <p:nvCxnSpPr>
          <p:cNvPr id="30" name="구부러진 연결선 29"/>
          <p:cNvCxnSpPr>
            <a:stCxn id="16" idx="1"/>
            <a:endCxn id="9" idx="2"/>
          </p:cNvCxnSpPr>
          <p:nvPr/>
        </p:nvCxnSpPr>
        <p:spPr>
          <a:xfrm rot="10800000" flipH="1" flipV="1">
            <a:off x="1451839" y="3624850"/>
            <a:ext cx="4095457" cy="2553529"/>
          </a:xfrm>
          <a:prstGeom prst="curvedConnector4">
            <a:avLst>
              <a:gd name="adj1" fmla="val -30098"/>
              <a:gd name="adj2" fmla="val 1208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68058" y="5795056"/>
            <a:ext cx="882476" cy="265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Web Hook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157935" y="2979994"/>
            <a:ext cx="1380565" cy="1526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7695612" y="2979994"/>
            <a:ext cx="1380565" cy="1526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48600" y="2667824"/>
            <a:ext cx="3516162" cy="2050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30" y="3205702"/>
            <a:ext cx="1294860" cy="129486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194" y="3366531"/>
            <a:ext cx="1167089" cy="83915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816" y="2393952"/>
            <a:ext cx="1115674" cy="533733"/>
          </a:xfrm>
          <a:prstGeom prst="rect">
            <a:avLst/>
          </a:prstGeom>
        </p:spPr>
      </p:pic>
      <p:cxnSp>
        <p:nvCxnSpPr>
          <p:cNvPr id="49" name="직선 화살표 연결선 48"/>
          <p:cNvCxnSpPr>
            <a:stCxn id="18" idx="3"/>
          </p:cNvCxnSpPr>
          <p:nvPr/>
        </p:nvCxnSpPr>
        <p:spPr>
          <a:xfrm flipV="1">
            <a:off x="4034277" y="3614008"/>
            <a:ext cx="1835073" cy="806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252074-C0F9-C368-A376-A41EA934C6CC}"/>
              </a:ext>
            </a:extLst>
          </p:cNvPr>
          <p:cNvGrpSpPr/>
          <p:nvPr/>
        </p:nvGrpSpPr>
        <p:grpSpPr>
          <a:xfrm>
            <a:off x="-6" y="948344"/>
            <a:ext cx="12192002" cy="5923668"/>
            <a:chOff x="-2" y="934332"/>
            <a:chExt cx="12192002" cy="5923668"/>
          </a:xfrm>
        </p:grpSpPr>
        <p:pic>
          <p:nvPicPr>
            <p:cNvPr id="43" name="그림 42" descr="높이가 다른 흰색 육각형">
              <a:extLst>
                <a:ext uri="{FF2B5EF4-FFF2-40B4-BE49-F238E27FC236}">
                  <a16:creationId xmlns:a16="http://schemas.microsoft.com/office/drawing/2014/main" id="{D3B9803F-F3BF-6085-A782-4DCD9F661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0" b="16880"/>
            <a:stretch/>
          </p:blipFill>
          <p:spPr>
            <a:xfrm>
              <a:off x="-2" y="1816570"/>
              <a:ext cx="12191998" cy="5041430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D0BD0FF-421C-C63F-C098-566736243024}"/>
                </a:ext>
              </a:extLst>
            </p:cNvPr>
            <p:cNvSpPr/>
            <p:nvPr/>
          </p:nvSpPr>
          <p:spPr>
            <a:xfrm>
              <a:off x="0" y="934332"/>
              <a:ext cx="12192000" cy="592366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" name="그림 193" descr="물결 디지털 패턴">
            <a:extLst>
              <a:ext uri="{FF2B5EF4-FFF2-40B4-BE49-F238E27FC236}">
                <a16:creationId xmlns:a16="http://schemas.microsoft.com/office/drawing/2014/main" id="{F09CF0E0-A4FE-3C5A-DCBD-4C0533207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4" b="69647"/>
          <a:stretch/>
        </p:blipFill>
        <p:spPr>
          <a:xfrm>
            <a:off x="0" y="0"/>
            <a:ext cx="12191998" cy="934332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54289B9-94A6-4439-BC8B-FCBF64AAEAD6}"/>
              </a:ext>
            </a:extLst>
          </p:cNvPr>
          <p:cNvSpPr/>
          <p:nvPr/>
        </p:nvSpPr>
        <p:spPr>
          <a:xfrm>
            <a:off x="-1" y="-1"/>
            <a:ext cx="12191997" cy="934333"/>
          </a:xfrm>
          <a:prstGeom prst="rect">
            <a:avLst/>
          </a:prstGeom>
          <a:gradFill>
            <a:gsLst>
              <a:gs pos="30000">
                <a:srgbClr val="0F054C"/>
              </a:gs>
              <a:gs pos="100000">
                <a:srgbClr val="1E1565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EA475-EF6B-915C-9798-A9C9C31B3763}"/>
              </a:ext>
            </a:extLst>
          </p:cNvPr>
          <p:cNvSpPr txBox="1"/>
          <p:nvPr/>
        </p:nvSpPr>
        <p:spPr>
          <a:xfrm>
            <a:off x="302064" y="361510"/>
            <a:ext cx="1973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spc="-50" dirty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</a:t>
            </a:r>
            <a:r>
              <a:rPr lang="en-US" altLang="ko-KR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 </a:t>
            </a:r>
            <a:r>
              <a:rPr lang="ko-KR" altLang="en-US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설계서</a:t>
            </a:r>
            <a:endParaRPr lang="ko-KR" altLang="en-US" sz="2200" b="1" spc="-50" dirty="0">
              <a:solidFill>
                <a:schemeClr val="bg1">
                  <a:lumMod val="95000"/>
                </a:schemeClr>
              </a:solidFill>
              <a:latin typeface="+mj-lt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2CD2-FB77-AA92-8172-612B58C9F801}"/>
              </a:ext>
            </a:extLst>
          </p:cNvPr>
          <p:cNvSpPr txBox="1"/>
          <p:nvPr/>
        </p:nvSpPr>
        <p:spPr>
          <a:xfrm>
            <a:off x="371475" y="205563"/>
            <a:ext cx="1558119" cy="3231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lang="ko-KR" altLang="en-US" sz="105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 작업 계획</a:t>
            </a:r>
          </a:p>
          <a:p>
            <a:endParaRPr lang="ko-KR" altLang="en-US" sz="1050" dirty="0">
              <a:solidFill>
                <a:schemeClr val="bg1"/>
              </a:solidFill>
              <a:latin typeface="+mj-lt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5F731F6C-9695-DCA3-2761-AE6479CCE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50" y="406035"/>
            <a:ext cx="1687293" cy="230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378BEC-CDAD-B040-A01D-E6B4FF65225B}"/>
              </a:ext>
            </a:extLst>
          </p:cNvPr>
          <p:cNvSpPr txBox="1"/>
          <p:nvPr/>
        </p:nvSpPr>
        <p:spPr>
          <a:xfrm>
            <a:off x="269690" y="1141217"/>
            <a:ext cx="1527960" cy="3631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 smtClean="0">
                <a:latin typeface="+mj-ea"/>
                <a:cs typeface="나눔바른고딕"/>
              </a:rPr>
              <a:t>5. </a:t>
            </a:r>
            <a:r>
              <a:rPr lang="ko-KR" altLang="en-US" sz="1600" b="1" dirty="0" smtClean="0">
                <a:latin typeface="+mj-ea"/>
                <a:cs typeface="나눔바른고딕"/>
              </a:rPr>
              <a:t>화면 설계서</a:t>
            </a:r>
            <a:endParaRPr lang="en-US" altLang="ko-KR" sz="1600" b="1" dirty="0">
              <a:latin typeface="+mj-ea"/>
              <a:cs typeface="나눔바른고딕"/>
            </a:endParaRPr>
          </a:p>
        </p:txBody>
      </p:sp>
      <p:graphicFrame>
        <p:nvGraphicFramePr>
          <p:cNvPr id="12" name="Group 4"/>
          <p:cNvGraphicFramePr>
            <a:graphicFrameLocks noGrp="1"/>
          </p:cNvGraphicFramePr>
          <p:nvPr>
            <p:extLst/>
          </p:nvPr>
        </p:nvGraphicFramePr>
        <p:xfrm>
          <a:off x="371474" y="1457400"/>
          <a:ext cx="9041467" cy="5212342"/>
        </p:xfrm>
        <a:graphic>
          <a:graphicData uri="http://schemas.openxmlformats.org/drawingml/2006/table">
            <a:tbl>
              <a:tblPr/>
              <a:tblGrid>
                <a:gridCol w="904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12342">
                <a:tc>
                  <a:txBody>
                    <a:bodyPr/>
                    <a:lstStyle/>
                    <a:p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4"/>
          <p:cNvGraphicFramePr>
            <a:graphicFrameLocks noGrp="1"/>
          </p:cNvGraphicFramePr>
          <p:nvPr>
            <p:extLst/>
          </p:nvPr>
        </p:nvGraphicFramePr>
        <p:xfrm>
          <a:off x="9514725" y="1450101"/>
          <a:ext cx="2468273" cy="5219641"/>
        </p:xfrm>
        <a:graphic>
          <a:graphicData uri="http://schemas.openxmlformats.org/drawingml/2006/table">
            <a:tbl>
              <a:tblPr/>
              <a:tblGrid>
                <a:gridCol w="2468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527">
                <a:tc>
                  <a:txBody>
                    <a:bodyPr/>
                    <a:lstStyle/>
                    <a:p>
                      <a:pPr algn="just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114"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직원목록을 나타낸다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직원상세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 팝업을 호출한다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AutoNum type="arabicPeriod"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검색조건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이름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</a:t>
                      </a:r>
                      <a:r>
                        <a:rPr lang="en-US" altLang="ko-KR" sz="1000" b="0" i="0" u="none" strike="noStrike" cap="none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editbox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고용일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from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– to </a:t>
                      </a:r>
                      <a:r>
                        <a:rPr lang="ko-KR" altLang="en-US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(calendar)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관리자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</a:t>
                      </a:r>
                      <a:r>
                        <a:rPr lang="en-US" altLang="ko-KR" sz="1000" b="0" i="0" u="none" strike="noStrike" cap="none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combox</a:t>
                      </a:r>
                      <a:r>
                        <a:rPr lang="ko-KR" altLang="en-US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(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관리자명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2.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목록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-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ko-KR" altLang="en-US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고용일 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</a:t>
                      </a:r>
                      <a:r>
                        <a:rPr lang="en-US" altLang="ko-KR" sz="1000" b="0" i="0" u="none" strike="noStrike" cap="none" baseline="0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yyyy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-mm-</a:t>
                      </a:r>
                      <a:r>
                        <a:rPr lang="en-US" altLang="ko-KR" sz="1000" b="0" i="0" u="none" strike="noStrike" cap="none" baseline="0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dd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그리드 더블클릭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-&gt;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수정 팝업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-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화면 정렬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관리번호 순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3.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등록버튼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  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직원등록화면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4.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조회버튼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  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목록 조회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5.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엑셀버튼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 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의왕연구소에 한해 엑셀버튼구현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.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/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/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angle 594"/>
          <p:cNvSpPr>
            <a:spLocks noChangeArrowheads="1"/>
          </p:cNvSpPr>
          <p:nvPr/>
        </p:nvSpPr>
        <p:spPr bwMode="auto">
          <a:xfrm>
            <a:off x="9514725" y="1456427"/>
            <a:ext cx="2467635" cy="288034"/>
          </a:xfrm>
          <a:prstGeom prst="rect">
            <a:avLst/>
          </a:prstGeom>
          <a:solidFill>
            <a:srgbClr val="10074D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tIns="32400" anchor="ctr"/>
          <a:lstStyle/>
          <a:p>
            <a:pPr algn="ctr" fontAlgn="auto" latinLnBrk="0">
              <a:spcBef>
                <a:spcPct val="20000"/>
              </a:spcBef>
              <a:defRPr/>
            </a:pPr>
            <a:r>
              <a:rPr lang="ko-KR" altLang="en-US" sz="1100" b="1" kern="0" dirty="0">
                <a:solidFill>
                  <a:srgbClr val="FFFFFF"/>
                </a:solidFill>
                <a:latin typeface="맑은 고딕"/>
                <a:ea typeface="맑은 고딕"/>
              </a:rPr>
              <a:t>상세내용</a:t>
            </a:r>
            <a:endParaRPr lang="en-US" altLang="ko-KR" sz="1100" b="1" kern="0" dirty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 bwMode="auto">
          <a:xfrm>
            <a:off x="443260" y="1601416"/>
            <a:ext cx="1445603" cy="3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35" tIns="45667" rIns="91335" bIns="45667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None/>
              <a:defRPr kumimoji="1" sz="1400" b="1">
                <a:solidFill>
                  <a:srgbClr val="000000"/>
                </a:solidFill>
                <a:latin typeface="+mn-lt"/>
                <a:ea typeface="윤고딕130" pitchFamily="18" charset="-127"/>
                <a:cs typeface="Arial" pitchFamily="34" charset="0"/>
              </a:defRPr>
            </a:lvl1pPr>
            <a:lvl2pPr marL="357188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200">
                <a:solidFill>
                  <a:srgbClr val="000000"/>
                </a:solidFill>
                <a:latin typeface="+mn-lt"/>
                <a:ea typeface="윤고딕130" pitchFamily="18" charset="-127"/>
                <a:cs typeface="Arial" pitchFamily="34" charset="0"/>
              </a:defRPr>
            </a:lvl2pPr>
            <a:lvl3pPr marL="544513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000">
                <a:solidFill>
                  <a:srgbClr val="000000"/>
                </a:solidFill>
                <a:latin typeface="+mn-lt"/>
                <a:ea typeface="윤고딕130" pitchFamily="18" charset="-127"/>
                <a:cs typeface="Arial" pitchFamily="34" charset="0"/>
              </a:defRPr>
            </a:lvl3pPr>
            <a:lvl4pPr marL="749300" indent="-1952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973138" indent="-2143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1436632" indent="-221996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1893307" indent="-221996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349986" indent="-221996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806651" indent="-221996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 defTabSz="1330325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5000"/>
              <a:buNone/>
              <a:tabLst>
                <a:tab pos="1438275" algn="l"/>
              </a:tabLst>
              <a:defRPr/>
            </a:pPr>
            <a:r>
              <a:rPr lang="ko-KR" altLang="en-US" sz="1400" b="0" dirty="0" smtClean="0">
                <a:solidFill>
                  <a:srgbClr val="4D4D4D"/>
                </a:solidFill>
                <a:latin typeface="+mn-ea"/>
                <a:ea typeface="+mn-ea"/>
              </a:rPr>
              <a:t>▣ 메인 화면</a:t>
            </a:r>
            <a:endParaRPr lang="en-US" altLang="ko-KR" sz="1400" b="0" dirty="0">
              <a:solidFill>
                <a:srgbClr val="4D4D4D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65" y="1938486"/>
            <a:ext cx="8776061" cy="46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7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252074-C0F9-C368-A376-A41EA934C6CC}"/>
              </a:ext>
            </a:extLst>
          </p:cNvPr>
          <p:cNvGrpSpPr/>
          <p:nvPr/>
        </p:nvGrpSpPr>
        <p:grpSpPr>
          <a:xfrm>
            <a:off x="-6" y="948344"/>
            <a:ext cx="12192002" cy="5923668"/>
            <a:chOff x="-2" y="934332"/>
            <a:chExt cx="12192002" cy="5923668"/>
          </a:xfrm>
        </p:grpSpPr>
        <p:pic>
          <p:nvPicPr>
            <p:cNvPr id="43" name="그림 42" descr="높이가 다른 흰색 육각형">
              <a:extLst>
                <a:ext uri="{FF2B5EF4-FFF2-40B4-BE49-F238E27FC236}">
                  <a16:creationId xmlns:a16="http://schemas.microsoft.com/office/drawing/2014/main" id="{D3B9803F-F3BF-6085-A782-4DCD9F661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0" b="16880"/>
            <a:stretch/>
          </p:blipFill>
          <p:spPr>
            <a:xfrm>
              <a:off x="-2" y="1816570"/>
              <a:ext cx="12191998" cy="5041430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D0BD0FF-421C-C63F-C098-566736243024}"/>
                </a:ext>
              </a:extLst>
            </p:cNvPr>
            <p:cNvSpPr/>
            <p:nvPr/>
          </p:nvSpPr>
          <p:spPr>
            <a:xfrm>
              <a:off x="0" y="934332"/>
              <a:ext cx="12192000" cy="592366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" name="그림 193" descr="물결 디지털 패턴">
            <a:extLst>
              <a:ext uri="{FF2B5EF4-FFF2-40B4-BE49-F238E27FC236}">
                <a16:creationId xmlns:a16="http://schemas.microsoft.com/office/drawing/2014/main" id="{F09CF0E0-A4FE-3C5A-DCBD-4C0533207D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4" b="69647"/>
          <a:stretch/>
        </p:blipFill>
        <p:spPr>
          <a:xfrm>
            <a:off x="0" y="0"/>
            <a:ext cx="12191998" cy="934332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54289B9-94A6-4439-BC8B-FCBF64AAEAD6}"/>
              </a:ext>
            </a:extLst>
          </p:cNvPr>
          <p:cNvSpPr/>
          <p:nvPr/>
        </p:nvSpPr>
        <p:spPr>
          <a:xfrm>
            <a:off x="-1" y="-1"/>
            <a:ext cx="12191997" cy="934333"/>
          </a:xfrm>
          <a:prstGeom prst="rect">
            <a:avLst/>
          </a:prstGeom>
          <a:gradFill>
            <a:gsLst>
              <a:gs pos="30000">
                <a:srgbClr val="0F054C"/>
              </a:gs>
              <a:gs pos="100000">
                <a:srgbClr val="1E1565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EA475-EF6B-915C-9798-A9C9C31B3763}"/>
              </a:ext>
            </a:extLst>
          </p:cNvPr>
          <p:cNvSpPr txBox="1"/>
          <p:nvPr/>
        </p:nvSpPr>
        <p:spPr>
          <a:xfrm>
            <a:off x="302064" y="361510"/>
            <a:ext cx="1973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spc="-50" dirty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</a:t>
            </a:r>
            <a:r>
              <a:rPr lang="en-US" altLang="ko-KR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 </a:t>
            </a:r>
            <a:r>
              <a:rPr lang="ko-KR" altLang="en-US" sz="2200" b="1" spc="-50" dirty="0" smtClean="0">
                <a:solidFill>
                  <a:schemeClr val="bg1">
                    <a:lumMod val="95000"/>
                  </a:schemeClr>
                </a:solidFill>
                <a:latin typeface="+mj-lt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화면 설계서</a:t>
            </a:r>
            <a:endParaRPr lang="ko-KR" altLang="en-US" sz="2200" b="1" spc="-50" dirty="0">
              <a:solidFill>
                <a:schemeClr val="bg1">
                  <a:lumMod val="95000"/>
                </a:schemeClr>
              </a:solidFill>
              <a:latin typeface="+mj-lt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9762CD2-FB77-AA92-8172-612B58C9F801}"/>
              </a:ext>
            </a:extLst>
          </p:cNvPr>
          <p:cNvSpPr txBox="1"/>
          <p:nvPr/>
        </p:nvSpPr>
        <p:spPr>
          <a:xfrm>
            <a:off x="371475" y="205563"/>
            <a:ext cx="1558119" cy="3231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ko-KR" altLang="en-US" sz="105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리액트</a:t>
            </a:r>
            <a:r>
              <a:rPr lang="ko-KR" altLang="en-US" sz="105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 작업 계획</a:t>
            </a:r>
          </a:p>
          <a:p>
            <a:endParaRPr lang="ko-KR" altLang="en-US" sz="1050" dirty="0">
              <a:solidFill>
                <a:schemeClr val="bg1"/>
              </a:solidFill>
              <a:latin typeface="+mj-lt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그림 3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5F731F6C-9695-DCA3-2761-AE6479CCE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50" y="406035"/>
            <a:ext cx="1687293" cy="230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378BEC-CDAD-B040-A01D-E6B4FF65225B}"/>
              </a:ext>
            </a:extLst>
          </p:cNvPr>
          <p:cNvSpPr txBox="1"/>
          <p:nvPr/>
        </p:nvSpPr>
        <p:spPr>
          <a:xfrm>
            <a:off x="269690" y="1141217"/>
            <a:ext cx="1527960" cy="363166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 smtClean="0">
                <a:latin typeface="+mj-ea"/>
                <a:cs typeface="나눔바른고딕"/>
              </a:rPr>
              <a:t>5. </a:t>
            </a:r>
            <a:r>
              <a:rPr lang="ko-KR" altLang="en-US" sz="1600" b="1" dirty="0" smtClean="0">
                <a:latin typeface="+mj-ea"/>
                <a:cs typeface="나눔바른고딕"/>
              </a:rPr>
              <a:t>화면 설계서</a:t>
            </a:r>
            <a:endParaRPr lang="en-US" altLang="ko-KR" sz="1600" b="1" dirty="0">
              <a:latin typeface="+mj-ea"/>
              <a:cs typeface="나눔바른고딕"/>
            </a:endParaRPr>
          </a:p>
        </p:txBody>
      </p:sp>
      <p:graphicFrame>
        <p:nvGraphicFramePr>
          <p:cNvPr id="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5851"/>
              </p:ext>
            </p:extLst>
          </p:nvPr>
        </p:nvGraphicFramePr>
        <p:xfrm>
          <a:off x="371474" y="1457400"/>
          <a:ext cx="9041467" cy="5212342"/>
        </p:xfrm>
        <a:graphic>
          <a:graphicData uri="http://schemas.openxmlformats.org/drawingml/2006/table">
            <a:tbl>
              <a:tblPr/>
              <a:tblGrid>
                <a:gridCol w="904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12342">
                <a:tc>
                  <a:txBody>
                    <a:bodyPr/>
                    <a:lstStyle/>
                    <a:p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0238"/>
              </p:ext>
            </p:extLst>
          </p:nvPr>
        </p:nvGraphicFramePr>
        <p:xfrm>
          <a:off x="9514725" y="1450101"/>
          <a:ext cx="2468273" cy="5219641"/>
        </p:xfrm>
        <a:graphic>
          <a:graphicData uri="http://schemas.openxmlformats.org/drawingml/2006/table">
            <a:tbl>
              <a:tblPr/>
              <a:tblGrid>
                <a:gridCol w="2468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527">
                <a:tc>
                  <a:txBody>
                    <a:bodyPr/>
                    <a:lstStyle/>
                    <a:p>
                      <a:pPr algn="just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114"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직원목록을 나타낸다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직원상세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 팝업을 호출한다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ko-KR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AutoNum type="arabicPeriod"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검색조건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이름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</a:t>
                      </a:r>
                      <a:r>
                        <a:rPr lang="en-US" altLang="ko-KR" sz="1000" b="0" i="0" u="none" strike="noStrike" cap="none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editbox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고용일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from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– to </a:t>
                      </a:r>
                      <a:r>
                        <a:rPr lang="ko-KR" altLang="en-US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(calendar)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관리자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</a:t>
                      </a:r>
                      <a:r>
                        <a:rPr lang="en-US" altLang="ko-KR" sz="1000" b="0" i="0" u="none" strike="noStrike" cap="none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combox</a:t>
                      </a:r>
                      <a:r>
                        <a:rPr lang="ko-KR" altLang="en-US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(</a:t>
                      </a:r>
                      <a:r>
                        <a:rPr lang="ko-KR" altLang="en-US" sz="1000" b="0" i="0" u="none" strike="noStrike" cap="none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관리자명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2.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목록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-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ko-KR" altLang="en-US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고용일 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</a:t>
                      </a:r>
                      <a:r>
                        <a:rPr lang="en-US" altLang="ko-KR" sz="1000" b="0" i="0" u="none" strike="noStrike" cap="none" baseline="0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yyyy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-mm-</a:t>
                      </a:r>
                      <a:r>
                        <a:rPr lang="en-US" altLang="ko-KR" sz="1000" b="0" i="0" u="none" strike="noStrike" cap="none" baseline="0" dirty="0" err="1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dd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그리드 더블클릭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-&gt;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수정 팝업</a:t>
                      </a: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-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화면 정렬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: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관리번호 순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3.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등록버튼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  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직원등록화면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4.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조회버튼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  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목록 조회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Cambria"/>
                        <a:sym typeface="Cambri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5.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엑셀버튼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 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- 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의왕연구소에 한해 엑셀버튼구현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.</a:t>
                      </a:r>
                      <a:r>
                        <a:rPr lang="en-US" altLang="ko-KR" sz="1000" b="0" i="0" u="none" strike="noStrike" cap="none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Cambria"/>
                          <a:sym typeface="Cambria"/>
                        </a:rPr>
                        <a:t> </a:t>
                      </a:r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/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/>
                      <a:endParaRPr lang="en-US" altLang="ko-KR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just"/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39" marR="91439" marT="45719" marB="45719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angle 594"/>
          <p:cNvSpPr>
            <a:spLocks noChangeArrowheads="1"/>
          </p:cNvSpPr>
          <p:nvPr/>
        </p:nvSpPr>
        <p:spPr bwMode="auto">
          <a:xfrm>
            <a:off x="9514725" y="1456427"/>
            <a:ext cx="2467635" cy="288034"/>
          </a:xfrm>
          <a:prstGeom prst="rect">
            <a:avLst/>
          </a:prstGeom>
          <a:solidFill>
            <a:srgbClr val="10074D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tIns="32400" anchor="ctr"/>
          <a:lstStyle/>
          <a:p>
            <a:pPr algn="ctr" fontAlgn="auto" latinLnBrk="0">
              <a:spcBef>
                <a:spcPct val="20000"/>
              </a:spcBef>
              <a:defRPr/>
            </a:pPr>
            <a:r>
              <a:rPr lang="ko-KR" altLang="en-US" sz="1100" b="1" kern="0" dirty="0">
                <a:solidFill>
                  <a:srgbClr val="FFFFFF"/>
                </a:solidFill>
                <a:latin typeface="맑은 고딕"/>
                <a:ea typeface="맑은 고딕"/>
              </a:rPr>
              <a:t>상세내용</a:t>
            </a:r>
            <a:endParaRPr lang="en-US" altLang="ko-KR" sz="1100" b="1" kern="0" dirty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 bwMode="auto">
          <a:xfrm>
            <a:off x="443260" y="1601416"/>
            <a:ext cx="1445603" cy="3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35" tIns="45667" rIns="91335" bIns="45667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None/>
              <a:defRPr kumimoji="1" sz="1400" b="1">
                <a:solidFill>
                  <a:srgbClr val="000000"/>
                </a:solidFill>
                <a:latin typeface="+mn-lt"/>
                <a:ea typeface="윤고딕130" pitchFamily="18" charset="-127"/>
                <a:cs typeface="Arial" pitchFamily="34" charset="0"/>
              </a:defRPr>
            </a:lvl1pPr>
            <a:lvl2pPr marL="357188" indent="-1746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200">
                <a:solidFill>
                  <a:srgbClr val="000000"/>
                </a:solidFill>
                <a:latin typeface="+mn-lt"/>
                <a:ea typeface="윤고딕130" pitchFamily="18" charset="-127"/>
                <a:cs typeface="Arial" pitchFamily="34" charset="0"/>
              </a:defRPr>
            </a:lvl2pPr>
            <a:lvl3pPr marL="544513" indent="-1778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000">
                <a:solidFill>
                  <a:srgbClr val="000000"/>
                </a:solidFill>
                <a:latin typeface="+mn-lt"/>
                <a:ea typeface="윤고딕130" pitchFamily="18" charset="-127"/>
                <a:cs typeface="Arial" pitchFamily="34" charset="0"/>
              </a:defRPr>
            </a:lvl3pPr>
            <a:lvl4pPr marL="749300" indent="-1952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973138" indent="-2143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1436632" indent="-221996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1893307" indent="-221996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349986" indent="-221996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2806651" indent="-221996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 defTabSz="1330325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5000"/>
              <a:buNone/>
              <a:tabLst>
                <a:tab pos="1438275" algn="l"/>
              </a:tabLst>
              <a:defRPr/>
            </a:pPr>
            <a:r>
              <a:rPr lang="ko-KR" altLang="en-US" sz="1400" b="0" dirty="0" smtClean="0">
                <a:solidFill>
                  <a:srgbClr val="4D4D4D"/>
                </a:solidFill>
                <a:latin typeface="+mn-ea"/>
                <a:ea typeface="+mn-ea"/>
              </a:rPr>
              <a:t>▣ </a:t>
            </a:r>
            <a:r>
              <a:rPr lang="en-US" altLang="ko-KR" sz="1400" dirty="0" smtClean="0">
                <a:solidFill>
                  <a:srgbClr val="4D4D4D"/>
                </a:solidFill>
                <a:latin typeface="+mn-ea"/>
                <a:ea typeface="+mn-ea"/>
              </a:rPr>
              <a:t>UDA </a:t>
            </a:r>
            <a:r>
              <a:rPr lang="ko-KR" altLang="en-US" sz="1400" dirty="0" smtClean="0">
                <a:solidFill>
                  <a:srgbClr val="4D4D4D"/>
                </a:solidFill>
                <a:latin typeface="+mn-ea"/>
                <a:ea typeface="+mn-ea"/>
              </a:rPr>
              <a:t>목록</a:t>
            </a:r>
            <a:endParaRPr lang="en-US" altLang="ko-KR" sz="1400" b="0" dirty="0">
              <a:solidFill>
                <a:srgbClr val="4D4D4D"/>
              </a:solidFill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47" y="1915414"/>
            <a:ext cx="8659906" cy="460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07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연결된 유선 프레임 선과 점">
            <a:extLst>
              <a:ext uri="{FF2B5EF4-FFF2-40B4-BE49-F238E27FC236}">
                <a16:creationId xmlns:a16="http://schemas.microsoft.com/office/drawing/2014/main" id="{E001F2E3-796B-C500-C4D8-17AD6F889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5C2B492-2E70-9226-A1D4-EFA77B4D4D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130953">
                  <a:alpha val="95000"/>
                </a:srgbClr>
              </a:gs>
              <a:gs pos="0">
                <a:srgbClr val="0F054C"/>
              </a:gs>
              <a:gs pos="100000">
                <a:srgbClr val="1E1565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85C0E-0D18-CDAE-C640-F1CD191AB066}"/>
              </a:ext>
            </a:extLst>
          </p:cNvPr>
          <p:cNvSpPr txBox="1"/>
          <p:nvPr/>
        </p:nvSpPr>
        <p:spPr>
          <a:xfrm>
            <a:off x="6654647" y="4973396"/>
            <a:ext cx="467307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altLang="ko-KR" sz="6000" b="1" spc="-50" dirty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THANK YOU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B88F7C-8E16-028C-2004-04A85456EFE7}"/>
              </a:ext>
            </a:extLst>
          </p:cNvPr>
          <p:cNvSpPr txBox="1"/>
          <p:nvPr/>
        </p:nvSpPr>
        <p:spPr>
          <a:xfrm>
            <a:off x="9900727" y="598486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alpha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Happy &amp; Vibrant E1</a:t>
            </a:r>
            <a:endParaRPr lang="ko-KR" altLang="en-US" sz="1000" dirty="0">
              <a:solidFill>
                <a:schemeClr val="bg1">
                  <a:alpha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24907D-EADA-1D2C-4E5A-426BE1508021}"/>
              </a:ext>
            </a:extLst>
          </p:cNvPr>
          <p:cNvSpPr txBox="1"/>
          <p:nvPr/>
        </p:nvSpPr>
        <p:spPr>
          <a:xfrm>
            <a:off x="7743443" y="4754285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pc="-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The leading company in digital transformation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FDE467-F08B-F5E6-6831-07235A69C9D3}"/>
              </a:ext>
            </a:extLst>
          </p:cNvPr>
          <p:cNvCxnSpPr>
            <a:cxnSpLocks/>
          </p:cNvCxnSpPr>
          <p:nvPr/>
        </p:nvCxnSpPr>
        <p:spPr>
          <a:xfrm>
            <a:off x="6197602" y="6056256"/>
            <a:ext cx="503645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폰트, 그래픽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37A0DE94-26BD-5BCA-5C20-AD3219FF0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092" y="4238210"/>
            <a:ext cx="2068148" cy="2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3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15988</TotalTime>
  <Words>408</Words>
  <Application>Microsoft Office PowerPoint</Application>
  <PresentationFormat>와이드스크린</PresentationFormat>
  <Paragraphs>111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Pretendard</vt:lpstr>
      <vt:lpstr>Pretendard ExtraBold</vt:lpstr>
      <vt:lpstr>Pretendard Light</vt:lpstr>
      <vt:lpstr>Pretendard SemiBold</vt:lpstr>
      <vt:lpstr>나눔바른고딕</vt:lpstr>
      <vt:lpstr>맑은 고딕</vt:lpstr>
      <vt:lpstr>Arial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e1</cp:lastModifiedBy>
  <cp:revision>188</cp:revision>
  <dcterms:created xsi:type="dcterms:W3CDTF">2024-10-11T07:25:19Z</dcterms:created>
  <dcterms:modified xsi:type="dcterms:W3CDTF">2025-08-01T05:11:06Z</dcterms:modified>
</cp:coreProperties>
</file>